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1" r:id="rId10"/>
    <p:sldId id="280" r:id="rId11"/>
    <p:sldId id="271" r:id="rId12"/>
    <p:sldId id="282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BB25-FB22-4C18-97BE-2924006C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7397" y="1113282"/>
            <a:ext cx="3489569" cy="2396681"/>
          </a:xfrm>
        </p:spPr>
        <p:txBody>
          <a:bodyPr>
            <a:normAutofit/>
          </a:bodyPr>
          <a:lstStyle/>
          <a:p>
            <a:r>
              <a:rPr lang="en-US" sz="4100"/>
              <a:t>Facial Recognition </a:t>
            </a:r>
            <a:br>
              <a:rPr lang="en-US" sz="4100"/>
            </a:br>
            <a:r>
              <a:rPr lang="en-US" sz="4100"/>
              <a:t>(Initial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E32FC-9F20-46D3-ABD1-4888B7A7E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666" y="3602038"/>
            <a:ext cx="3500301" cy="2052720"/>
          </a:xfrm>
        </p:spPr>
        <p:txBody>
          <a:bodyPr>
            <a:normAutofit/>
          </a:bodyPr>
          <a:lstStyle/>
          <a:p>
            <a:r>
              <a:rPr lang="en-US" sz="1800" dirty="0"/>
              <a:t>Aran Miller</a:t>
            </a:r>
          </a:p>
          <a:p>
            <a:r>
              <a:rPr lang="en-US" sz="1800" dirty="0"/>
              <a:t>Comp 4449 – Data Science Capstone</a:t>
            </a:r>
          </a:p>
          <a:p>
            <a:r>
              <a:rPr lang="en-US" sz="1800" dirty="0"/>
              <a:t>2 June 2021</a:t>
            </a:r>
          </a:p>
        </p:txBody>
      </p:sp>
      <p:sp>
        <p:nvSpPr>
          <p:cNvPr id="15" name="Round Diagonal Corner Rectangle 6">
            <a:extLst>
              <a:ext uri="{FF2B5EF4-FFF2-40B4-BE49-F238E27FC236}">
                <a16:creationId xmlns:a16="http://schemas.microsoft.com/office/drawing/2014/main" id="{EA9B643B-B316-4296-9F79-F2E08508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917563F1-4877-4745-9D2E-F4DD37117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76" r="5829" b="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Face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06" y="2024058"/>
            <a:ext cx="5894388" cy="4215423"/>
          </a:xfrm>
        </p:spPr>
        <p:txBody>
          <a:bodyPr>
            <a:normAutofit/>
          </a:bodyPr>
          <a:lstStyle/>
          <a:p>
            <a:r>
              <a:rPr lang="en-US" dirty="0"/>
              <a:t>Millions of photos of tens of thousands of people generate reliable vectors</a:t>
            </a:r>
          </a:p>
          <a:p>
            <a:r>
              <a:rPr lang="en-US" dirty="0"/>
              <a:t>The vectors and numbers within them are meaningless to humans, not based on eyes, nose, ears, mouth</a:t>
            </a:r>
          </a:p>
          <a:p>
            <a:r>
              <a:rPr lang="en-US" dirty="0"/>
              <a:t>These 128 point vectors create an “identity” for each person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491D15-96CC-4CA8-9FEB-6BA4FA65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94" y="2436048"/>
            <a:ext cx="5316093" cy="2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D8A0-85E3-4BA3-A635-7869389C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Identify unknown 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34D70-9CEE-4DF1-958B-4FF90761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The Classification section of facial recognition is almost trivial compared to the rest of the system</a:t>
            </a:r>
          </a:p>
          <a:p>
            <a:pPr>
              <a:lnSpc>
                <a:spcPct val="110000"/>
              </a:lnSpc>
            </a:pPr>
            <a:r>
              <a:rPr lang="en-US" sz="2000"/>
              <a:t>Train the classifier on the known labeled persons, then predict the label for the unknown persons</a:t>
            </a:r>
          </a:p>
          <a:p>
            <a:pPr>
              <a:lnSpc>
                <a:spcPct val="110000"/>
              </a:lnSpc>
            </a:pPr>
            <a:r>
              <a:rPr lang="en-US" sz="2000"/>
              <a:t>Classify unknown faces against known faces, - Linear SVM Classifier, KNN Classification</a:t>
            </a:r>
          </a:p>
          <a:p>
            <a:pPr>
              <a:lnSpc>
                <a:spcPct val="110000"/>
              </a:lnSpc>
            </a:pPr>
            <a:endParaRPr lang="en-US" sz="2000"/>
          </a:p>
          <a:p>
            <a:pPr>
              <a:lnSpc>
                <a:spcPct val="110000"/>
              </a:lnSpc>
            </a:pPr>
            <a:endParaRPr lang="en-US" sz="2000"/>
          </a:p>
        </p:txBody>
      </p:sp>
      <p:pic>
        <p:nvPicPr>
          <p:cNvPr id="1026" name="Picture 2" descr="Best Project Award : Computer Vision for Faces | Learn OpenCV">
            <a:extLst>
              <a:ext uri="{FF2B5EF4-FFF2-40B4-BE49-F238E27FC236}">
                <a16:creationId xmlns:a16="http://schemas.microsoft.com/office/drawing/2014/main" id="{EEFE7F87-628B-42A4-BC1C-9CFC35B0D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r="-1" b="-1"/>
          <a:stretch/>
        </p:blipFill>
        <p:spPr bwMode="auto">
          <a:xfrm>
            <a:off x="6094412" y="1811920"/>
            <a:ext cx="5920136" cy="3876186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4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D8A0-85E3-4BA3-A635-7869389C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34D70-9CEE-4DF1-958B-4FF90761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Both SVM and KNN models were checked for accuracy (correctly identifying known and unknown persons</a:t>
            </a:r>
          </a:p>
          <a:p>
            <a:r>
              <a:rPr lang="en-US" dirty="0"/>
              <a:t>Both used the optimal threshold </a:t>
            </a:r>
          </a:p>
          <a:p>
            <a:r>
              <a:rPr lang="en-US" dirty="0"/>
              <a:t>SVM achieved 98.995% accuracy</a:t>
            </a:r>
          </a:p>
          <a:p>
            <a:r>
              <a:rPr lang="en-US" dirty="0"/>
              <a:t>KNN achieved 98.995% accuracy</a:t>
            </a:r>
          </a:p>
        </p:txBody>
      </p:sp>
    </p:spTree>
    <p:extLst>
      <p:ext uri="{BB962C8B-B14F-4D97-AF65-F5344CB8AC3E}">
        <p14:creationId xmlns:p14="http://schemas.microsoft.com/office/powerpoint/2010/main" val="426641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A0EE59-0252-43BF-9CD9-2120CF4B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 useBgFill="1">
        <p:nvSpPr>
          <p:cNvPr id="75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792D-C82F-4D58-97E9-1EF5CFF4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373626"/>
            <a:ext cx="5831944" cy="6096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Facial Recognition and computer vision is a rapidly expanding field. 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Facial Recognition has is able to accurately predict unknown persons because of Neural Networks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Next Steps: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Build a fully functioning Facial Recognition platform from the ground up.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Create a dataset of images with 10s of millions of images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Generate and train face detection and face identification models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1 to Many matches</a:t>
            </a:r>
          </a:p>
        </p:txBody>
      </p:sp>
    </p:spTree>
    <p:extLst>
      <p:ext uri="{BB962C8B-B14F-4D97-AF65-F5344CB8AC3E}">
        <p14:creationId xmlns:p14="http://schemas.microsoft.com/office/powerpoint/2010/main" val="67003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14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6" name="Rectangle 15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3E7E482-CFCF-4FD2-A208-83384BA9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/>
              <a:t>Proposal</a:t>
            </a:r>
          </a:p>
        </p:txBody>
      </p:sp>
      <p:pic>
        <p:nvPicPr>
          <p:cNvPr id="10" name="Picture 9" descr="A large group of people&#10;&#10;Description automatically generated with low confidence">
            <a:extLst>
              <a:ext uri="{FF2B5EF4-FFF2-40B4-BE49-F238E27FC236}">
                <a16:creationId xmlns:a16="http://schemas.microsoft.com/office/drawing/2014/main" id="{CAD24953-E4C8-47FB-B60A-254476290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89" r="26790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18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EA321-2464-4838-8AEA-FB1E8D795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Research Question: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Can we teach a computer to accurately identify individuals in photos and videos?</a:t>
            </a:r>
          </a:p>
          <a:p>
            <a:pPr>
              <a:lnSpc>
                <a:spcPct val="110000"/>
              </a:lnSpc>
            </a:pPr>
            <a:r>
              <a:rPr lang="en-US" sz="1400"/>
              <a:t>Facial recognition, from science fiction to an entire industry</a:t>
            </a:r>
          </a:p>
          <a:p>
            <a:pPr>
              <a:lnSpc>
                <a:spcPct val="110000"/>
              </a:lnSpc>
            </a:pPr>
            <a:r>
              <a:rPr lang="en-US" sz="1400"/>
              <a:t>Building a model and program that can accurately identify individuals has countless applications</a:t>
            </a:r>
          </a:p>
          <a:p>
            <a:pPr>
              <a:lnSpc>
                <a:spcPct val="110000"/>
              </a:lnSpc>
            </a:pPr>
            <a:r>
              <a:rPr lang="en-US" sz="1400"/>
              <a:t>Goal of this project is to build a fully functioning facial recognition program with unique dataset to further understanding of 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170567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9F20-BB1F-4B50-AC16-679ECE02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Dataset Description</a:t>
            </a:r>
          </a:p>
        </p:txBody>
      </p:sp>
      <p:sp>
        <p:nvSpPr>
          <p:cNvPr id="1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96102B83-F903-487E-9E4D-ED15E25A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48733"/>
            <a:ext cx="6112382" cy="435507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094C04-302E-4CE3-B103-76B17BCA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effectLst/>
                <a:latin typeface="-apple-system"/>
              </a:rPr>
              <a:t>Data consist of 554 images</a:t>
            </a:r>
          </a:p>
          <a:p>
            <a:r>
              <a:rPr lang="en-US" sz="1800"/>
              <a:t>Each image was classified into 11 categories</a:t>
            </a:r>
          </a:p>
          <a:p>
            <a:pPr lvl="1"/>
            <a:r>
              <a:rPr lang="en-US" sz="1800"/>
              <a:t>10 known individuals</a:t>
            </a:r>
          </a:p>
          <a:p>
            <a:pPr lvl="1"/>
            <a:r>
              <a:rPr lang="en-US" sz="1800"/>
              <a:t>1 unknown category</a:t>
            </a:r>
          </a:p>
          <a:p>
            <a:r>
              <a:rPr lang="en-US" sz="1800"/>
              <a:t>98 images used for training</a:t>
            </a:r>
          </a:p>
          <a:p>
            <a:r>
              <a:rPr lang="en-US" sz="1800"/>
              <a:t>456 images used for testing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272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Facial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face in an image/video</a:t>
            </a:r>
          </a:p>
          <a:p>
            <a:r>
              <a:rPr lang="en-US" dirty="0"/>
              <a:t>Generate landmarks for facial features</a:t>
            </a:r>
          </a:p>
          <a:p>
            <a:r>
              <a:rPr lang="en-US" dirty="0"/>
              <a:t>Use landmarks to make facial features standardized </a:t>
            </a:r>
          </a:p>
          <a:p>
            <a:r>
              <a:rPr lang="en-US" dirty="0"/>
              <a:t>Determine which features to compare images between</a:t>
            </a:r>
          </a:p>
          <a:p>
            <a:r>
              <a:rPr lang="en-US" dirty="0"/>
              <a:t>Compare two faces to determine likelihood of a match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5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 model (Face Detection)</a:t>
            </a:r>
          </a:p>
          <a:p>
            <a:r>
              <a:rPr lang="en-US" dirty="0" err="1"/>
              <a:t>Haar</a:t>
            </a:r>
            <a:r>
              <a:rPr lang="en-US" dirty="0"/>
              <a:t> Cascades model (Face Detection)</a:t>
            </a:r>
          </a:p>
          <a:p>
            <a:r>
              <a:rPr lang="en-US" dirty="0"/>
              <a:t>Histogram of Oriented Gradients model (Face Detection)</a:t>
            </a:r>
          </a:p>
          <a:p>
            <a:r>
              <a:rPr lang="en-US" dirty="0"/>
              <a:t>Convolutional Neural Network model (Face Detection and Face Identification)</a:t>
            </a:r>
          </a:p>
          <a:p>
            <a:r>
              <a:rPr lang="en-US" dirty="0"/>
              <a:t>Linear Support-Vector Machine model (Classification)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9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Face Detection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Models: Caffe, </a:t>
            </a:r>
            <a:r>
              <a:rPr lang="en-US" dirty="0" err="1"/>
              <a:t>Haar</a:t>
            </a:r>
            <a:r>
              <a:rPr lang="en-US" dirty="0"/>
              <a:t> Cascade, Histogram of Oriented Gradients, Convolutional Neural Network</a:t>
            </a:r>
          </a:p>
          <a:p>
            <a:r>
              <a:rPr lang="en-US" dirty="0"/>
              <a:t>Detecting the face in an image is the most taxing and most “manual” part of facial recognition</a:t>
            </a:r>
          </a:p>
        </p:txBody>
      </p:sp>
      <p:pic>
        <p:nvPicPr>
          <p:cNvPr id="5" name="Picture 4" descr="A picture containing text, person, group, posing&#10;&#10;Description automatically generated">
            <a:extLst>
              <a:ext uri="{FF2B5EF4-FFF2-40B4-BE49-F238E27FC236}">
                <a16:creationId xmlns:a16="http://schemas.microsoft.com/office/drawing/2014/main" id="{7850C00A-150D-4846-B441-483A82CED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27" r="5206" b="-3"/>
          <a:stretch/>
        </p:blipFill>
        <p:spPr>
          <a:xfrm>
            <a:off x="6392336" y="2534296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12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Face Detection Hog method</a:t>
            </a:r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6CB6A71-AEF5-47D8-B398-CFD900D0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8" y="3379546"/>
            <a:ext cx="4325291" cy="301688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3DCC3-AB31-4225-A9C6-A8AADB1CA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12" y="1673529"/>
            <a:ext cx="4477366" cy="15782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01404-CF99-45F3-8044-E1E273122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27" y="4887990"/>
            <a:ext cx="4261777" cy="13552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The Histogram of Oriented Gradients model is the class leader for face detection</a:t>
            </a:r>
          </a:p>
          <a:p>
            <a:r>
              <a:rPr lang="en-US" dirty="0"/>
              <a:t>CNN face detection could become more reliable/accurate soon</a:t>
            </a:r>
          </a:p>
        </p:txBody>
      </p:sp>
    </p:spTree>
    <p:extLst>
      <p:ext uri="{BB962C8B-B14F-4D97-AF65-F5344CB8AC3E}">
        <p14:creationId xmlns:p14="http://schemas.microsoft.com/office/powerpoint/2010/main" val="68340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/>
              <a:t>Face Detection Hog method</a:t>
            </a:r>
          </a:p>
        </p:txBody>
      </p:sp>
      <p:sp>
        <p:nvSpPr>
          <p:cNvPr id="19" name="Round Diagonal Corner Rectangle 9">
            <a:extLst>
              <a:ext uri="{FF2B5EF4-FFF2-40B4-BE49-F238E27FC236}">
                <a16:creationId xmlns:a16="http://schemas.microsoft.com/office/drawing/2014/main" id="{94849269-B648-4278-B460-437F7215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hairpiece, cosmetic&#10;&#10;Description automatically generated">
            <a:extLst>
              <a:ext uri="{FF2B5EF4-FFF2-40B4-BE49-F238E27FC236}">
                <a16:creationId xmlns:a16="http://schemas.microsoft.com/office/drawing/2014/main" id="{BC584CC3-8558-4990-9980-AFEEB5271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78" r="4" b="18638"/>
          <a:stretch/>
        </p:blipFill>
        <p:spPr>
          <a:xfrm>
            <a:off x="1038304" y="3193342"/>
            <a:ext cx="2237357" cy="112507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DF7832A-199B-4E32-B00A-EA7AEE5E5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" r="3" b="2130"/>
          <a:stretch/>
        </p:blipFill>
        <p:spPr>
          <a:xfrm>
            <a:off x="3466522" y="3054234"/>
            <a:ext cx="2237357" cy="1801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Determine landmarks (68 landmarks is standard) for facial features</a:t>
            </a:r>
          </a:p>
          <a:p>
            <a:r>
              <a:rPr lang="en-US" dirty="0"/>
              <a:t>Use 68 landmarks to warp image to ideal locations</a:t>
            </a:r>
          </a:p>
        </p:txBody>
      </p:sp>
      <p:pic>
        <p:nvPicPr>
          <p:cNvPr id="14" name="Picture 13" descr="A picture containing person, teeth&#10;&#10;Description automatically generated">
            <a:extLst>
              <a:ext uri="{FF2B5EF4-FFF2-40B4-BE49-F238E27FC236}">
                <a16:creationId xmlns:a16="http://schemas.microsoft.com/office/drawing/2014/main" id="{86AB69C0-6644-40E8-83DB-97AE7B5CD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23" b="1853"/>
          <a:stretch/>
        </p:blipFill>
        <p:spPr>
          <a:xfrm>
            <a:off x="898594" y="893404"/>
            <a:ext cx="5087088" cy="2160830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253FB0-218A-4FAF-A998-E961060C4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94" y="4693899"/>
            <a:ext cx="4955241" cy="13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36-405C-4D0E-93FB-4BCAF71C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Face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082-D352-4877-846E-4B41A81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06" y="2024058"/>
            <a:ext cx="5894388" cy="42154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Convolutional Neural Networks</a:t>
            </a:r>
          </a:p>
          <a:p>
            <a:r>
              <a:rPr lang="en-US" dirty="0"/>
              <a:t>Triplet Loss</a:t>
            </a:r>
          </a:p>
          <a:p>
            <a:r>
              <a:rPr lang="en-US" dirty="0"/>
              <a:t>Use 3 images, 2 of the same person and 1 of a different person (Anchor, Positive, Negative)</a:t>
            </a:r>
          </a:p>
          <a:p>
            <a:r>
              <a:rPr lang="en-US" dirty="0"/>
              <a:t>Images are transformed into vectors of 128 numbers</a:t>
            </a:r>
          </a:p>
          <a:p>
            <a:r>
              <a:rPr lang="en-US" dirty="0"/>
              <a:t>Gradient decent performed to minimize loss function</a:t>
            </a:r>
          </a:p>
          <a:p>
            <a:r>
              <a:rPr lang="en-US" dirty="0"/>
              <a:t>L(a, p n) = max( D(</a:t>
            </a:r>
            <a:r>
              <a:rPr lang="en-US" dirty="0" err="1"/>
              <a:t>a,p</a:t>
            </a:r>
            <a:r>
              <a:rPr lang="en-US" dirty="0"/>
              <a:t>) – D(</a:t>
            </a:r>
            <a:r>
              <a:rPr lang="en-US" dirty="0" err="1"/>
              <a:t>a,n</a:t>
            </a:r>
            <a:r>
              <a:rPr lang="en-US" dirty="0"/>
              <a:t>) + alpha, 0)</a:t>
            </a:r>
          </a:p>
          <a:p>
            <a:r>
              <a:rPr lang="en-US" dirty="0"/>
              <a:t>D(</a:t>
            </a:r>
            <a:r>
              <a:rPr lang="en-US" dirty="0" err="1"/>
              <a:t>x,y</a:t>
            </a:r>
            <a:r>
              <a:rPr lang="en-US" dirty="0"/>
              <a:t>) is the distance between the generated vectors</a:t>
            </a:r>
          </a:p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404FEDED-1A52-4C64-A040-81E6E44C7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3" t="32216" r="39342" b="13607"/>
          <a:stretch/>
        </p:blipFill>
        <p:spPr>
          <a:xfrm>
            <a:off x="9940859" y="526336"/>
            <a:ext cx="1832042" cy="2430263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0" y="0"/>
                </a:moveTo>
                <a:lnTo>
                  <a:pt x="3425199" y="0"/>
                </a:lnTo>
                <a:lnTo>
                  <a:pt x="3425199" y="2253701"/>
                </a:lnTo>
                <a:cubicBezTo>
                  <a:pt x="3425199" y="2345637"/>
                  <a:pt x="3350670" y="2420166"/>
                  <a:pt x="3258734" y="2420166"/>
                </a:cubicBezTo>
                <a:lnTo>
                  <a:pt x="0" y="2420166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icture containing window, person, indoor&#10;&#10;Description automatically generated">
            <a:extLst>
              <a:ext uri="{FF2B5EF4-FFF2-40B4-BE49-F238E27FC236}">
                <a16:creationId xmlns:a16="http://schemas.microsoft.com/office/drawing/2014/main" id="{B1F35957-1565-4FC3-834F-134422BAD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7" r="8118" b="1"/>
          <a:stretch/>
        </p:blipFill>
        <p:spPr>
          <a:xfrm>
            <a:off x="10011850" y="3173506"/>
            <a:ext cx="1761051" cy="2420166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47D047C-3ACD-40C8-9A75-C6F528101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29" r="-3" b="13876"/>
          <a:stretch/>
        </p:blipFill>
        <p:spPr>
          <a:xfrm>
            <a:off x="6478640" y="524740"/>
            <a:ext cx="3425199" cy="2420166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166465" y="0"/>
                </a:moveTo>
                <a:lnTo>
                  <a:pt x="3425199" y="0"/>
                </a:lnTo>
                <a:lnTo>
                  <a:pt x="3425199" y="2420166"/>
                </a:lnTo>
                <a:lnTo>
                  <a:pt x="0" y="2420166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618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702</TotalTime>
  <Words>560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-apple-system</vt:lpstr>
      <vt:lpstr>Arial</vt:lpstr>
      <vt:lpstr>Tw Cen MT</vt:lpstr>
      <vt:lpstr>Circuit</vt:lpstr>
      <vt:lpstr>Facial Recognition  (Initial Project)</vt:lpstr>
      <vt:lpstr>Proposal</vt:lpstr>
      <vt:lpstr>Dataset Description</vt:lpstr>
      <vt:lpstr>Steps of Facial Recognition</vt:lpstr>
      <vt:lpstr>Models Used</vt:lpstr>
      <vt:lpstr>Face Detection Overview</vt:lpstr>
      <vt:lpstr>Face Detection Hog method</vt:lpstr>
      <vt:lpstr>Face Detection Hog method</vt:lpstr>
      <vt:lpstr>Face Encoding</vt:lpstr>
      <vt:lpstr>Face Encoding</vt:lpstr>
      <vt:lpstr>Identify unknown face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Aran Miller</dc:creator>
  <cp:lastModifiedBy>Aran Miller</cp:lastModifiedBy>
  <cp:revision>42</cp:revision>
  <dcterms:created xsi:type="dcterms:W3CDTF">2021-03-08T21:08:38Z</dcterms:created>
  <dcterms:modified xsi:type="dcterms:W3CDTF">2021-06-03T04:11:03Z</dcterms:modified>
</cp:coreProperties>
</file>